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1" r:id="rId9"/>
    <p:sldId id="268" r:id="rId10"/>
    <p:sldId id="262" r:id="rId11"/>
    <p:sldId id="263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E360F-17D8-8876-D6BF-FC354217D9BD}" v="13" dt="2024-06-20T12:40:38.235"/>
    <p1510:client id="{2D99AD2D-2C2B-EAB6-BFB0-A3C8B44D6A2B}" v="151" dt="2024-06-19T07:21:52.325"/>
    <p1510:client id="{3348F231-04A8-F869-0DCD-3F50BA0D0142}" v="14" dt="2024-06-20T20:45:37.343"/>
    <p1510:client id="{35CB73A1-096B-024A-1D13-B41D36C1ECF0}" v="92" dt="2024-06-21T06:41:27.514"/>
    <p1510:client id="{40AB0239-0801-C4BB-6570-160B09A40E9D}" v="12" dt="2024-06-19T07:18:42.830"/>
    <p1510:client id="{4DF7D570-A55A-4EB8-F2C8-4DACA15C841F}" v="1" dt="2024-06-21T06:22:11.618"/>
    <p1510:client id="{97D31A8C-5078-EBE6-A975-D400B4EC81CE}" v="395" dt="2024-06-20T17:57:50.726"/>
    <p1510:client id="{A851A179-C333-CEB3-D76C-F4992A1960A0}" v="116" dt="2024-06-20T18:12:25.223"/>
    <p1510:client id="{CE078989-E018-7526-3982-271642A2D0B8}" v="19" dt="2024-06-20T12:36:45.452"/>
    <p1510:client id="{DE278389-AC66-9408-78B3-49FCA2E54E87}" v="21" dt="2024-06-20T12:46:36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99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2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6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8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6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4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2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6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6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7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endParaRPr lang="en-US" b="1"/>
          </a:p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272114" y="151254"/>
            <a:ext cx="8824642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>
                <a:solidFill>
                  <a:schemeClr val="bg1"/>
                </a:solidFill>
              </a:rPr>
              <a:t>Predicting Commodity Prices Using Time Series Analysis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Date Placeholder 4">
            <a:extLst>
              <a:ext uri="{FF2B5EF4-FFF2-40B4-BE49-F238E27FC236}">
                <a16:creationId xmlns:a16="http://schemas.microsoft.com/office/drawing/2014/main" id="{7560C773-C8B1-8F2B-78E8-8AFAFD63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74DBE23-5431-4BB7-ADA6-D041E82714F6}" type="datetime1">
              <a:pPr>
                <a:spcAft>
                  <a:spcPts val="600"/>
                </a:spcAft>
              </a:pPr>
              <a:t>7/12/2024</a:t>
            </a:fld>
            <a:endParaRPr lang="en-US"/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3DD604D3-4651-EBAE-DE99-E27E5A7D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47" name="Slide Number Placeholder 6">
            <a:extLst>
              <a:ext uri="{FF2B5EF4-FFF2-40B4-BE49-F238E27FC236}">
                <a16:creationId xmlns:a16="http://schemas.microsoft.com/office/drawing/2014/main" id="{C87A4B5C-B993-CA24-5D39-01F8FBC0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30AF5A0-43BB-4336-8627-9123B9144D80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26FAD-E8AC-9E7C-FCF0-9F51FF642B75}"/>
              </a:ext>
            </a:extLst>
          </p:cNvPr>
          <p:cNvSpPr txBox="1"/>
          <p:nvPr/>
        </p:nvSpPr>
        <p:spPr>
          <a:xfrm>
            <a:off x="269362" y="3823235"/>
            <a:ext cx="6188297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Group 4:</a:t>
            </a:r>
            <a:br>
              <a:rPr lang="en-US" sz="2800"/>
            </a:br>
            <a:endParaRPr lang="en-US" sz="280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1. Piyush Sunil Borse 25PGAI0026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2. Prateek Majumder 25PGAI0027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3. Bhawana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Thawarani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25PGAI0137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4. Prajwal Wagh 25PGAI0109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5. Yuvraj Singh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Srinet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25PGAI0019</a:t>
            </a:r>
            <a:endParaRPr lang="en-US">
              <a:solidFill>
                <a:schemeClr val="bg1"/>
              </a:solidFill>
            </a:endParaRPr>
          </a:p>
          <a:p>
            <a:br>
              <a:rPr lang="en-US"/>
            </a:br>
            <a:endParaRPr lang="en-US" sz="2800">
              <a:solidFill>
                <a:schemeClr val="bg1"/>
              </a:solidFill>
            </a:endParaRPr>
          </a:p>
          <a:p>
            <a:pPr algn="l"/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8FCB-A3C5-64F9-47EA-4D595F78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89" y="107547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Error Reporting: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41D649F-7E4F-2CAD-C721-E55BAB7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9" y="1440019"/>
            <a:ext cx="11738019" cy="2153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ED224-B940-D899-3AE4-9C5B0D23672B}"/>
              </a:ext>
            </a:extLst>
          </p:cNvPr>
          <p:cNvSpPr txBox="1"/>
          <p:nvPr/>
        </p:nvSpPr>
        <p:spPr>
          <a:xfrm>
            <a:off x="346544" y="4218986"/>
            <a:ext cx="1104810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ARIMA model outperforms other models in terms of MAE (6.15), MAPE (3.20), and MSE (71.98). This indicates that ARIMA provides the most accurate forecasts among the models compared.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AutoARIMA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model that includes only food-related exogenous variables (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AutoARIMA_Exog_Food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) also performs well, especially in terms of MAPE (3.91) and MAE (7.44). Its performance is better than the basic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AutoARIMA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model but not as good as the basic ARIMA model.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17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267AF-7632-9D29-8D94-29D88DE61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45" y="-11545"/>
            <a:ext cx="5334197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Limitations of the Chosen Dataset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2B5F2-1251-B219-2A12-8D71400F4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200" y="1535061"/>
            <a:ext cx="6384833" cy="499365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/>
              <a:t>The dataset used includes some exogenous variables, but the selection might not be comprehensive.</a:t>
            </a:r>
          </a:p>
          <a:p>
            <a:r>
              <a:rPr lang="en-US" sz="2000"/>
              <a:t>Models like ARIMA and </a:t>
            </a:r>
            <a:r>
              <a:rPr lang="en-US" sz="2000" err="1"/>
              <a:t>AutoARIMA</a:t>
            </a:r>
            <a:r>
              <a:rPr lang="en-US" sz="2000"/>
              <a:t> assume linear relationships and might not capture complex nonlinear patterns in the data.</a:t>
            </a:r>
          </a:p>
          <a:p>
            <a:r>
              <a:rPr lang="en-US" sz="2000"/>
              <a:t>There's a risk that models, especially more complex ones like </a:t>
            </a:r>
            <a:r>
              <a:rPr lang="en-US" sz="2000" err="1"/>
              <a:t>AutoARIMA</a:t>
            </a:r>
            <a:r>
              <a:rPr lang="en-US" sz="2000"/>
              <a:t> with multiple exogenous variables, might overfit to the training data, thus performing poorly on unseen data.</a:t>
            </a:r>
          </a:p>
          <a:p>
            <a:r>
              <a:rPr lang="en-US" sz="2000"/>
              <a:t>While models like Holt-Winters and ARIMA can capture seasonality and trend, they may not be sufficient for datasets with more complex seasonal patterns or multiple seasonal cycles.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42931ADC-9F85-8084-040D-116E348F7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29" r="28433" b="-6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3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267AF-7632-9D29-8D94-29D88DE61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15" y="227443"/>
            <a:ext cx="6440837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Potential Areas for Improvement or 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2B5F2-1251-B219-2A12-8D71400F4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316" y="2047158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Incorporate More Relevant Exogenous Variables.</a:t>
            </a:r>
          </a:p>
          <a:p>
            <a:r>
              <a:rPr lang="en-US" sz="2000">
                <a:ea typeface="+mn-lt"/>
                <a:cs typeface="+mn-lt"/>
              </a:rPr>
              <a:t>Updating the dataset to include more recent data can help capture current trends and improve model robustness.</a:t>
            </a:r>
          </a:p>
          <a:p>
            <a:r>
              <a:rPr lang="en-US" sz="2000">
                <a:ea typeface="+mn-lt"/>
                <a:cs typeface="+mn-lt"/>
              </a:rPr>
              <a:t>Employ more advanced models like Long Short-Term Memory (LSTM) networks, Prophet by Facebook, or other deep learning techniques that can capture complex nonlinear relationships and multiple </a:t>
            </a:r>
            <a:r>
              <a:rPr lang="en-US" sz="2000" err="1">
                <a:ea typeface="+mn-lt"/>
                <a:cs typeface="+mn-lt"/>
              </a:rPr>
              <a:t>seasonalities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</p:txBody>
      </p:sp>
      <p:pic>
        <p:nvPicPr>
          <p:cNvPr id="4" name="Picture 3" descr="Digital numbers and graphs">
            <a:extLst>
              <a:ext uri="{FF2B5EF4-FFF2-40B4-BE49-F238E27FC236}">
                <a16:creationId xmlns:a16="http://schemas.microsoft.com/office/drawing/2014/main" id="{464FE1D2-4595-5890-637F-393B704EF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22" r="16983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7705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267AF-7632-9D29-8D94-29D88DE61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15" y="227443"/>
            <a:ext cx="6440837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Thank You</a:t>
            </a:r>
            <a:endParaRPr lang="en-US"/>
          </a:p>
        </p:txBody>
      </p:sp>
      <p:pic>
        <p:nvPicPr>
          <p:cNvPr id="4" name="Picture 3" descr="Digital numbers and graphs">
            <a:extLst>
              <a:ext uri="{FF2B5EF4-FFF2-40B4-BE49-F238E27FC236}">
                <a16:creationId xmlns:a16="http://schemas.microsoft.com/office/drawing/2014/main" id="{464FE1D2-4595-5890-637F-393B704EF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22" r="16983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pic>
        <p:nvPicPr>
          <p:cNvPr id="7" name="Content Placeholder 6" descr="Open Machine Learning Course. Topic 9. Part 1. Time series analysis in  Python | by Dima Sergeev | Open Machine Learning Course | Medium">
            <a:extLst>
              <a:ext uri="{FF2B5EF4-FFF2-40B4-BE49-F238E27FC236}">
                <a16:creationId xmlns:a16="http://schemas.microsoft.com/office/drawing/2014/main" id="{3BF8924F-6B04-F6B0-CD21-D904C535DD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4836" y="1480921"/>
            <a:ext cx="6440054" cy="4798290"/>
          </a:xfrm>
        </p:spPr>
      </p:pic>
    </p:spTree>
    <p:extLst>
      <p:ext uri="{BB962C8B-B14F-4D97-AF65-F5344CB8AC3E}">
        <p14:creationId xmlns:p14="http://schemas.microsoft.com/office/powerpoint/2010/main" val="35084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16D4-2148-16AC-361F-E8C52451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88C97F-1432-91FA-6A09-384E02AB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75" y="1718301"/>
            <a:ext cx="10987825" cy="2483904"/>
          </a:xfrm>
          <a:solidFill>
            <a:schemeClr val="tx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The objective of this project is to develop a robust time series model that can predict future prices of key global commodities.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This prediction model will leverage historical price data, to forecast future price movements.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In our implementation, we have predicted Fuel Price Index.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ED7E8-1913-D798-3944-93F6F4F1CED3}"/>
              </a:ext>
            </a:extLst>
          </p:cNvPr>
          <p:cNvSpPr txBox="1"/>
          <p:nvPr/>
        </p:nvSpPr>
        <p:spPr>
          <a:xfrm>
            <a:off x="2601913" y="6057900"/>
            <a:ext cx="6988175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9AD7D-F102-4440-D971-460BB044810B}"/>
              </a:ext>
            </a:extLst>
          </p:cNvPr>
          <p:cNvSpPr txBox="1"/>
          <p:nvPr/>
        </p:nvSpPr>
        <p:spPr>
          <a:xfrm>
            <a:off x="1524000" y="6286500"/>
            <a:ext cx="91440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615424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24029-80C9-1872-3395-3B9FD3A6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469D-B805-3265-EC63-177462DE1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1164" y="859990"/>
            <a:ext cx="6002636" cy="130086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We got our dataset from Kaggle.</a:t>
            </a:r>
          </a:p>
          <a:p>
            <a:pPr marL="0"/>
            <a:r>
              <a:rPr lang="en-US" sz="1900">
                <a:solidFill>
                  <a:schemeClr val="bg1"/>
                </a:solidFill>
              </a:rPr>
              <a:t>The dataset includes monthly prices and indexes for 53 commodities from 1992 to 2014, with 2005 as the reference year for indexes (value = 100). Key categories in the dataset include All Commodity, Food and Beverage, Food, Beverage and Fuel Energy. Each category is represented by its respective price index.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2C21713-1434-7544-F7C1-3FE33ADE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68" y="2877830"/>
            <a:ext cx="10571208" cy="348386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F4189-55F7-24B1-E132-57601C50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51CB3ED-5AEE-41D0-B432-C940C9848DD6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7/12/2024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2F51B-B13C-237D-F611-96BA50EE7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E4929-ECA2-59B8-F410-288C4BA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0AF5A0-43BB-4336-8627-9123B9144D8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DEFC0-B11E-8FCC-5505-48BC9A517C35}"/>
              </a:ext>
            </a:extLst>
          </p:cNvPr>
          <p:cNvSpPr txBox="1"/>
          <p:nvPr/>
        </p:nvSpPr>
        <p:spPr>
          <a:xfrm>
            <a:off x="963283" y="8299330"/>
            <a:ext cx="91440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215341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FFD71-CD54-F654-088D-4A99015E7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02" y="164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bg1"/>
                </a:solidFill>
              </a:rPr>
              <a:t>Data Analysis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AFF86C6-CB69-06F5-9244-47FDB57E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2" y="1150835"/>
            <a:ext cx="11579203" cy="52059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9844D-7FCD-DF3A-48C9-403FA6C5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EC08AD-FD4F-495F-A0CB-1D1CEFF877B1}" type="datetime1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7/12/2024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7B391-4DED-7A78-A84B-C9C83BD6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5AD46-B37D-16FC-688D-7DD8032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0AF5A0-43BB-4336-8627-9123B9144D80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28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FFD71-CD54-F654-088D-4A99015E7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02" y="164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bg1"/>
                </a:solidFill>
              </a:rPr>
              <a:t>Dip in Data after 2008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9844D-7FCD-DF3A-48C9-403FA6C5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EC08AD-FD4F-495F-A0CB-1D1CEFF877B1}" type="datetime1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7/12/2024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7B391-4DED-7A78-A84B-C9C83BD6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5AD46-B37D-16FC-688D-7DD8032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0AF5A0-43BB-4336-8627-9123B9144D80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The 2008 Global Financial Crisis">
            <a:extLst>
              <a:ext uri="{FF2B5EF4-FFF2-40B4-BE49-F238E27FC236}">
                <a16:creationId xmlns:a16="http://schemas.microsoft.com/office/drawing/2014/main" id="{90141367-7E76-F9C4-4B84-8209B834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2045947"/>
            <a:ext cx="5652654" cy="3181742"/>
          </a:xfrm>
          <a:prstGeom prst="rect">
            <a:avLst/>
          </a:prstGeom>
        </p:spPr>
      </p:pic>
      <p:pic>
        <p:nvPicPr>
          <p:cNvPr id="8" name="Picture 7" descr="2008 Financial Crisis — When the house of the banks crashed into people's  lives | by Yuvraj Deshmukh | InsiderFinance Wire">
            <a:extLst>
              <a:ext uri="{FF2B5EF4-FFF2-40B4-BE49-F238E27FC236}">
                <a16:creationId xmlns:a16="http://schemas.microsoft.com/office/drawing/2014/main" id="{E8DB7FEF-2B01-EA6E-52B5-3DF0D114F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218" y="2046778"/>
            <a:ext cx="5629562" cy="318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C0FA6-1BB9-BD7B-10DD-D85D2690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18" y="-769025"/>
            <a:ext cx="7862454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Series Modeling</a:t>
            </a:r>
            <a:endParaRPr lang="en-US" sz="5400" kern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4209B-121B-54C2-9EDA-A525D5E6B787}"/>
              </a:ext>
            </a:extLst>
          </p:cNvPr>
          <p:cNvSpPr txBox="1"/>
          <p:nvPr/>
        </p:nvSpPr>
        <p:spPr>
          <a:xfrm>
            <a:off x="1524000" y="6286500"/>
            <a:ext cx="91440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EBFD3-C041-1E00-B77A-79152AB7D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61" y="955675"/>
            <a:ext cx="11399404" cy="56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0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C0FA6-1BB9-BD7B-10DD-D85D2690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18" y="-769025"/>
            <a:ext cx="7862454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Series </a:t>
            </a:r>
            <a:r>
              <a:rPr lang="en-US" sz="5400">
                <a:solidFill>
                  <a:schemeClr val="bg1"/>
                </a:solidFill>
              </a:rPr>
              <a:t>Forecasting</a:t>
            </a:r>
            <a:endParaRPr lang="en-US" sz="5400" kern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EAE7C-C375-D121-CC9E-ED0C3F76E71F}"/>
              </a:ext>
            </a:extLst>
          </p:cNvPr>
          <p:cNvSpPr txBox="1"/>
          <p:nvPr/>
        </p:nvSpPr>
        <p:spPr>
          <a:xfrm>
            <a:off x="54802" y="1456390"/>
            <a:ext cx="2942952" cy="26948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</a:rPr>
              <a:t>Seasonal Naïve</a:t>
            </a:r>
            <a:endParaRPr lang="en-US"/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</a:rPr>
              <a:t>HoltWinters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</a:rPr>
              <a:t>Theta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</a:rPr>
              <a:t>ARIMA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</a:rPr>
              <a:t>AutoARIMA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</a:rPr>
              <a:t>AutoARIMA  with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200">
                <a:solidFill>
                  <a:schemeClr val="bg1"/>
                </a:solidFill>
              </a:rPr>
              <a:t> Exogenous Variables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A graph showing a line graph&#10;&#10;Description automatically generated">
            <a:extLst>
              <a:ext uri="{FF2B5EF4-FFF2-40B4-BE49-F238E27FC236}">
                <a16:creationId xmlns:a16="http://schemas.microsoft.com/office/drawing/2014/main" id="{C3EC961A-17C0-12F8-8DB4-2055809C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581" y="953704"/>
            <a:ext cx="8967282" cy="4829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4209B-121B-54C2-9EDA-A525D5E6B787}"/>
              </a:ext>
            </a:extLst>
          </p:cNvPr>
          <p:cNvSpPr txBox="1"/>
          <p:nvPr/>
        </p:nvSpPr>
        <p:spPr>
          <a:xfrm>
            <a:off x="1524000" y="6286500"/>
            <a:ext cx="91440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378737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4D38-113D-E6EF-3F09-798720DA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" y="223"/>
            <a:ext cx="10515600" cy="87480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Residual Diagnostics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2EBC3-C085-393A-1D70-1242714EB967}"/>
              </a:ext>
            </a:extLst>
          </p:cNvPr>
          <p:cNvSpPr txBox="1"/>
          <p:nvPr/>
        </p:nvSpPr>
        <p:spPr>
          <a:xfrm>
            <a:off x="-4160" y="7927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AUTO ARIMA: 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85FE3DC1-7099-1E51-2A62-271216C9E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55" y="70280"/>
            <a:ext cx="4594266" cy="3283076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514136C5-F920-4FD6-1A7F-B6EFF192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354" y="3424707"/>
            <a:ext cx="4790136" cy="3485882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063DFC30-449D-9767-BDCA-5E5465782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73" y="882765"/>
            <a:ext cx="4387269" cy="34083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8547355-914D-96C2-C7DB-34BD7699D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30" y="4557389"/>
            <a:ext cx="3314700" cy="212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F3A2C4-62DA-9A42-64E1-D7D2D7918969}"/>
              </a:ext>
            </a:extLst>
          </p:cNvPr>
          <p:cNvSpPr txBox="1"/>
          <p:nvPr/>
        </p:nvSpPr>
        <p:spPr>
          <a:xfrm>
            <a:off x="-6211018" y="7206651"/>
            <a:ext cx="91440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230606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4D38-113D-E6EF-3F09-798720DA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" y="223"/>
            <a:ext cx="10515600" cy="87480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Results: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2EBC3-C085-393A-1D70-1242714EB967}"/>
              </a:ext>
            </a:extLst>
          </p:cNvPr>
          <p:cNvSpPr txBox="1"/>
          <p:nvPr/>
        </p:nvSpPr>
        <p:spPr>
          <a:xfrm>
            <a:off x="-4160" y="7927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AUTO ARIMA: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3A2C4-62DA-9A42-64E1-D7D2D7918969}"/>
              </a:ext>
            </a:extLst>
          </p:cNvPr>
          <p:cNvSpPr txBox="1"/>
          <p:nvPr/>
        </p:nvSpPr>
        <p:spPr>
          <a:xfrm>
            <a:off x="-6211018" y="7206651"/>
            <a:ext cx="91440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err="1"/>
              <a:t>ThePhoto</a:t>
            </a:r>
            <a:r>
              <a:rPr lang="en-US"/>
              <a:t> by </a:t>
            </a:r>
            <a:r>
              <a:rPr lang="en-US" err="1"/>
              <a:t>PhotoAuthor</a:t>
            </a:r>
            <a:r>
              <a:rPr lang="en-US"/>
              <a:t> is licensed under CCYYSA.</a:t>
            </a: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67E776-E724-E64A-66ED-4AFA55CF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" y="681326"/>
            <a:ext cx="10539846" cy="60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</vt:lpstr>
      <vt:lpstr>Problem Statement</vt:lpstr>
      <vt:lpstr>DATASET</vt:lpstr>
      <vt:lpstr>Data Analysis</vt:lpstr>
      <vt:lpstr>Dip in Data after 2008</vt:lpstr>
      <vt:lpstr>Time Series Modeling</vt:lpstr>
      <vt:lpstr>Time Series Forecasting</vt:lpstr>
      <vt:lpstr>Residual Diagnostics</vt:lpstr>
      <vt:lpstr>Results:</vt:lpstr>
      <vt:lpstr>Error Reporting:</vt:lpstr>
      <vt:lpstr>Limitations of the Chosen Dataset and Models</vt:lpstr>
      <vt:lpstr>Potential Areas for Improvement or Further Analysis</vt:lpstr>
      <vt:lpstr>Thank 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2024-06-19T06:42:32Z</dcterms:created>
  <dcterms:modified xsi:type="dcterms:W3CDTF">2024-07-12T09:56:57Z</dcterms:modified>
</cp:coreProperties>
</file>